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sldIdLst>
    <p:sldId id="256" r:id="rId2"/>
    <p:sldId id="259" r:id="rId3"/>
    <p:sldId id="257" r:id="rId4"/>
    <p:sldId id="271" r:id="rId5"/>
    <p:sldId id="270" r:id="rId6"/>
    <p:sldId id="264" r:id="rId7"/>
    <p:sldId id="272" r:id="rId8"/>
    <p:sldId id="273" r:id="rId9"/>
    <p:sldId id="274" r:id="rId10"/>
    <p:sldId id="265" r:id="rId11"/>
    <p:sldId id="275" r:id="rId12"/>
    <p:sldId id="276" r:id="rId13"/>
    <p:sldId id="277" r:id="rId14"/>
    <p:sldId id="266" r:id="rId15"/>
    <p:sldId id="278" r:id="rId16"/>
    <p:sldId id="279" r:id="rId17"/>
    <p:sldId id="280" r:id="rId18"/>
    <p:sldId id="267" r:id="rId19"/>
    <p:sldId id="281" r:id="rId20"/>
    <p:sldId id="282" r:id="rId21"/>
    <p:sldId id="283" r:id="rId22"/>
    <p:sldId id="268" r:id="rId23"/>
    <p:sldId id="284" r:id="rId24"/>
    <p:sldId id="285" r:id="rId25"/>
    <p:sldId id="286" r:id="rId26"/>
    <p:sldId id="269" r:id="rId27"/>
    <p:sldId id="287" r:id="rId28"/>
    <p:sldId id="288" r:id="rId29"/>
    <p:sldId id="289" r:id="rId30"/>
    <p:sldId id="290" r:id="rId31"/>
    <p:sldId id="260" r:id="rId3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00"/>
    <a:srgbClr val="111B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618" y="-466"/>
      </p:cViewPr>
      <p:guideLst>
        <p:guide orient="horz" pos="4032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D7E9A-5F4F-4E59-9A6B-5071D61E2587}" type="datetimeFigureOut">
              <a:rPr lang="pt-BR" smtClean="0"/>
              <a:t>13/07/2024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EFDA18-ABBA-4A7E-89B8-F5D798263D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880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4CA17-61A0-413F-8241-0184C8A8B31A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91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552E6-A4F2-42F6-9929-8F818F38F295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740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ECF7D-AB67-42B8-8CC3-57BDCBC0D0E0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679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58AF0-7851-45AA-AFC4-B8C315DE8F3F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44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94CD8-91EA-4A8D-9BCA-DF4C12DFC524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896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B51E9-A684-4C9E-971C-25E166E37C82}" type="datetime1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29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859CE7-CA30-4C27-8F17-0305774A02C0}" type="datetime1">
              <a:rPr lang="pt-BR" smtClean="0"/>
              <a:t>13/07/2024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064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74860-0047-4A60-8680-E6AA0C59545C}" type="datetime1">
              <a:rPr lang="pt-BR" smtClean="0"/>
              <a:t>13/07/2024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107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E4AB1B-DB45-42B2-9690-3E002F9DC9A5}" type="datetime1">
              <a:rPr lang="pt-BR" smtClean="0"/>
              <a:t>13/07/2024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0554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2126-2511-4699-95D9-98FE239AD703}" type="datetime1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424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9ABEE-1F9C-48C6-A640-4691A96F2D0C}" type="datetime1">
              <a:rPr lang="pt-BR" smtClean="0"/>
              <a:t>13/07/2024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3317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9EC34-27DF-412C-8AC0-0F2842C2BC6D}" type="datetime1">
              <a:rPr lang="pt-BR" smtClean="0"/>
              <a:t>13/07/2024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Domine a Ciência de Dados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FD548-019B-40A5-889E-2DD38E757BD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484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054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EE1D9FB-E2DF-4C3A-8568-2F3D68E2542B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111B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3F3CC1-2564-4467-BBC6-40EF9D88F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0"/>
            <a:ext cx="9245600" cy="12801600"/>
          </a:xfrm>
          <a:prstGeom prst="rect">
            <a:avLst/>
          </a:prstGeom>
        </p:spPr>
      </p:pic>
      <p:pic>
        <p:nvPicPr>
          <p:cNvPr id="1028" name="Picture 4" descr="Python Logo PNG">
            <a:extLst>
              <a:ext uri="{FF2B5EF4-FFF2-40B4-BE49-F238E27FC236}">
                <a16:creationId xmlns:a16="http://schemas.microsoft.com/office/drawing/2014/main" id="{C9BA2400-0413-4474-AF10-F6916387A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28" y="1627632"/>
            <a:ext cx="2575560" cy="256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E7708D-57A7-4678-BE01-AD8FCC670CD4}"/>
              </a:ext>
            </a:extLst>
          </p:cNvPr>
          <p:cNvSpPr txBox="1"/>
          <p:nvPr/>
        </p:nvSpPr>
        <p:spPr>
          <a:xfrm>
            <a:off x="3675888" y="1627632"/>
            <a:ext cx="5551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Bahnschrift" panose="020B0502040204020203" pitchFamily="34" charset="0"/>
              </a:rPr>
              <a:t>A LENDA DOS DADOS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F451956-66FA-4A50-A47C-3825725619E0}"/>
              </a:ext>
            </a:extLst>
          </p:cNvPr>
          <p:cNvSpPr/>
          <p:nvPr/>
        </p:nvSpPr>
        <p:spPr>
          <a:xfrm>
            <a:off x="0" y="4690657"/>
            <a:ext cx="9601200" cy="4567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453BD4-3624-4012-A162-56FBD736DB49}"/>
              </a:ext>
            </a:extLst>
          </p:cNvPr>
          <p:cNvSpPr txBox="1"/>
          <p:nvPr/>
        </p:nvSpPr>
        <p:spPr>
          <a:xfrm>
            <a:off x="3274568" y="4728922"/>
            <a:ext cx="4094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Domine a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1617495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435" y="6380695"/>
            <a:ext cx="9209849" cy="4498848"/>
          </a:xfrm>
        </p:spPr>
        <p:txBody>
          <a:bodyPr>
            <a:noAutofit/>
          </a:bodyPr>
          <a:lstStyle/>
          <a:p>
            <a:pPr algn="ctr"/>
            <a:r>
              <a:rPr lang="pt-BR" sz="6600" b="1" dirty="0">
                <a:solidFill>
                  <a:schemeClr val="bg1"/>
                </a:solidFill>
                <a:latin typeface="Bahnschrift" panose="020B0502040204020203" pitchFamily="34" charset="0"/>
              </a:rPr>
              <a:t>Escudo da Visualização:</a:t>
            </a:r>
            <a:br>
              <a:rPr lang="pt-BR" sz="66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66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Gráficos com </a:t>
            </a:r>
            <a:r>
              <a:rPr lang="pt-BR" sz="48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Matplotlib</a:t>
            </a: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e </a:t>
            </a:r>
            <a:r>
              <a:rPr lang="pt-BR" sz="48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Seaborn</a:t>
            </a:r>
            <a:endParaRPr lang="pt-BR" sz="4800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3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4F34F41-94B9-4AF9-A115-BCD49887FC97}"/>
              </a:ext>
            </a:extLst>
          </p:cNvPr>
          <p:cNvSpPr/>
          <p:nvPr/>
        </p:nvSpPr>
        <p:spPr>
          <a:xfrm>
            <a:off x="787395" y="8016240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13CD4BF2-2222-47EC-878A-C35057003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57CA04A-CBBA-437D-8101-7AD09B640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2947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02311" cy="852950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3: "O Escudo da Visualização: Gráficos com </a:t>
            </a:r>
            <a:r>
              <a:rPr lang="pt-BR" sz="1800" b="1" dirty="0" err="1"/>
              <a:t>Matplotlib</a:t>
            </a:r>
            <a:r>
              <a:rPr lang="pt-BR" sz="1800" b="1" dirty="0"/>
              <a:t> e </a:t>
            </a:r>
            <a:r>
              <a:rPr lang="pt-BR" sz="1800" b="1" dirty="0" err="1"/>
              <a:t>Seaborn</a:t>
            </a:r>
            <a:r>
              <a:rPr lang="pt-BR" sz="1800" b="1" dirty="0"/>
              <a:t>"</a:t>
            </a:r>
            <a:endParaRPr lang="pt-BR" sz="1800" dirty="0">
              <a:latin typeface="Impact" panose="020B080603090205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Visualizar dados é essencial para identificar padrões e tendências. </a:t>
            </a:r>
            <a:r>
              <a:rPr lang="pt-BR" sz="2000" dirty="0" err="1"/>
              <a:t>Matplotlib</a:t>
            </a:r>
            <a:r>
              <a:rPr lang="pt-BR" sz="2000" dirty="0"/>
              <a:t> e </a:t>
            </a:r>
            <a:r>
              <a:rPr lang="pt-BR" sz="2000" dirty="0" err="1"/>
              <a:t>Seaborn</a:t>
            </a:r>
            <a:r>
              <a:rPr lang="pt-BR" sz="2000" dirty="0"/>
              <a:t> são bibliotecas poderosas para criar gráficos em Python. </a:t>
            </a:r>
            <a:r>
              <a:rPr lang="pt-BR" sz="2000" dirty="0" err="1"/>
              <a:t>Matplotlib</a:t>
            </a:r>
            <a:r>
              <a:rPr lang="pt-BR" sz="2000" dirty="0"/>
              <a:t> oferece flexibilidade, enquanto </a:t>
            </a:r>
            <a:r>
              <a:rPr lang="pt-BR" sz="2000" dirty="0" err="1"/>
              <a:t>Seaborn</a:t>
            </a:r>
            <a:r>
              <a:rPr lang="pt-BR" sz="2000" dirty="0"/>
              <a:t> simplifica a criação de gráficos estatísticos.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8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Introdução à Visualização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362236A-9132-4504-BF8D-40514DF5C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839840"/>
            <a:ext cx="9601200" cy="576072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ED41CBDA-EC37-4D1C-8D7B-CC3A0102A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64C485-0058-4454-955B-B6FE16B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547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Crie gráficos básicos como histogramas, </a:t>
            </a:r>
            <a:r>
              <a:rPr lang="pt-BR" sz="2000" dirty="0" err="1"/>
              <a:t>scatter</a:t>
            </a:r>
            <a:r>
              <a:rPr lang="pt-BR" sz="2000" dirty="0"/>
              <a:t> </a:t>
            </a:r>
            <a:r>
              <a:rPr lang="pt-BR" sz="2000" dirty="0" err="1"/>
              <a:t>plots</a:t>
            </a:r>
            <a:r>
              <a:rPr lang="pt-BR" sz="2000" dirty="0"/>
              <a:t> e gráficos de linha. Esses gráficos ajudam a visualizar a distribuição dos dados e a relação entre variáveis.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3566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Gráficos Básicos com </a:t>
            </a:r>
            <a:r>
              <a:rPr lang="pt-BR" sz="3200" b="1" dirty="0" err="1">
                <a:latin typeface="+mj-lt"/>
              </a:rPr>
              <a:t>Matplotlib</a:t>
            </a:r>
            <a:endParaRPr lang="pt-BR" sz="3200" b="1" dirty="0">
              <a:latin typeface="+mj-l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Picture 4" descr="Python Logo PNG">
            <a:extLst>
              <a:ext uri="{FF2B5EF4-FFF2-40B4-BE49-F238E27FC236}">
                <a16:creationId xmlns:a16="http://schemas.microsoft.com/office/drawing/2014/main" id="{9CD3E2D6-2728-4337-B117-5EE9A9091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271EDC1A-6AA0-4A6E-86FF-D405B55AC55D}"/>
              </a:ext>
            </a:extLst>
          </p:cNvPr>
          <p:cNvSpPr txBox="1">
            <a:spLocks/>
          </p:cNvSpPr>
          <p:nvPr/>
        </p:nvSpPr>
        <p:spPr>
          <a:xfrm>
            <a:off x="486041" y="-1"/>
            <a:ext cx="6902311" cy="85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/>
              <a:t>Capítulo 3: "O Escudo da Visualização: Gráficos com Matplotlib e Seaborn"</a:t>
            </a:r>
            <a:endParaRPr lang="pt-BR" sz="1800" dirty="0">
              <a:latin typeface="Impact" panose="020B080603090205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F5BC59D-7685-4AE4-8FE0-6157CDFD18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5992"/>
            <a:ext cx="9601200" cy="5760720"/>
          </a:xfrm>
          <a:prstGeom prst="rect">
            <a:avLst/>
          </a:prstGeom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99C3455F-FF5F-42B3-BB43-EA44F01BA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C5F4FEFA-517E-4010-A797-3DC3EB154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091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Seaborn</a:t>
            </a:r>
            <a:r>
              <a:rPr lang="pt-BR" sz="2000" dirty="0"/>
              <a:t> facilita a criação de visualizações complexas, como </a:t>
            </a:r>
            <a:r>
              <a:rPr lang="pt-BR" sz="2000" dirty="0" err="1"/>
              <a:t>heatmaps</a:t>
            </a:r>
            <a:r>
              <a:rPr lang="pt-BR" sz="2000" dirty="0"/>
              <a:t> e </a:t>
            </a:r>
            <a:r>
              <a:rPr lang="pt-BR" sz="2000" dirty="0" err="1"/>
              <a:t>pair</a:t>
            </a:r>
            <a:r>
              <a:rPr lang="pt-BR" sz="2000" dirty="0"/>
              <a:t> </a:t>
            </a:r>
            <a:r>
              <a:rPr lang="pt-BR" sz="2000" dirty="0" err="1"/>
              <a:t>plots</a:t>
            </a:r>
            <a:r>
              <a:rPr lang="pt-BR" sz="2000" dirty="0"/>
              <a:t>. Essas ferramentas são úteis para análises exploratórias detalhadas e apresentação de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63259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Visualizações Avançadas com </a:t>
            </a:r>
            <a:r>
              <a:rPr lang="pt-BR" sz="3200" b="1" dirty="0" err="1">
                <a:latin typeface="+mj-lt"/>
              </a:rPr>
              <a:t>Seaborn</a:t>
            </a:r>
            <a:endParaRPr lang="pt-BR" sz="3200" b="1" dirty="0">
              <a:latin typeface="+mj-l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B9D975E8-813D-4E18-9FFF-3E1C0426F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3935337B-FC88-4E82-A7AF-D819BD36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02311" cy="852950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3: "O Escudo da Visualização: Gráficos com </a:t>
            </a:r>
            <a:r>
              <a:rPr lang="pt-BR" sz="1800" b="1" dirty="0" err="1"/>
              <a:t>Matplotlib</a:t>
            </a:r>
            <a:r>
              <a:rPr lang="pt-BR" sz="1800" b="1" dirty="0"/>
              <a:t> e </a:t>
            </a:r>
            <a:r>
              <a:rPr lang="pt-BR" sz="1800" b="1" dirty="0" err="1"/>
              <a:t>Seaborn</a:t>
            </a:r>
            <a:r>
              <a:rPr lang="pt-BR" sz="1800" b="1" dirty="0"/>
              <a:t>"</a:t>
            </a:r>
            <a:endParaRPr lang="pt-BR" sz="1800" dirty="0">
              <a:latin typeface="Impact" panose="020B080603090205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ABA4773-3586-4F27-B8A1-3E6679F31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555992"/>
            <a:ext cx="9601200" cy="5760720"/>
          </a:xfrm>
          <a:prstGeom prst="rect">
            <a:avLst/>
          </a:prstGeom>
        </p:spPr>
      </p:pic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8F663B26-96DE-410A-9630-29BA1392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D846561-04CE-4EA8-ADE8-00E8ABA5D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91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8" y="6782094"/>
            <a:ext cx="8281035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 Jornada do aprendizado: 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Introdução ao </a:t>
            </a:r>
            <a:r>
              <a:rPr lang="pt-BR" sz="48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Machine</a:t>
            </a: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Learning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4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AA7104-5E8F-4B7D-903F-9C4F35E664E3}"/>
              </a:ext>
            </a:extLst>
          </p:cNvPr>
          <p:cNvSpPr/>
          <p:nvPr/>
        </p:nvSpPr>
        <p:spPr>
          <a:xfrm>
            <a:off x="1452282" y="8961892"/>
            <a:ext cx="7028329" cy="139252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AD29CEB-8E05-4DA3-BE20-D3DAA3AE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C534115-906A-49FF-A75D-8F197D80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396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4: "A Jornada do Aprendizado: Introdução ao </a:t>
            </a:r>
            <a:r>
              <a:rPr lang="pt-BR" sz="1800" b="1" dirty="0" err="1"/>
              <a:t>Machine</a:t>
            </a:r>
            <a:r>
              <a:rPr lang="pt-BR" sz="1800" b="1" dirty="0"/>
              <a:t> Learning"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Machine</a:t>
            </a:r>
            <a:r>
              <a:rPr lang="pt-BR" sz="2000" dirty="0"/>
              <a:t> Learning (ML) é uma área central da ciência de dados. Envolve a criação de modelos que aprendem padrões a partir de dados. </a:t>
            </a:r>
            <a:r>
              <a:rPr lang="pt-BR" sz="2000" dirty="0" err="1"/>
              <a:t>Scikit-learn</a:t>
            </a:r>
            <a:r>
              <a:rPr lang="pt-BR" sz="2000" dirty="0"/>
              <a:t> é uma biblioteca essencial para implementar algoritmos de ML em Python.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6508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Conceitos Básicos de </a:t>
            </a:r>
            <a:r>
              <a:rPr lang="pt-BR" sz="3200" b="1" dirty="0" err="1">
                <a:latin typeface="+mj-lt"/>
              </a:rPr>
              <a:t>Machine</a:t>
            </a:r>
            <a:r>
              <a:rPr lang="pt-BR" sz="3200" b="1" dirty="0">
                <a:latin typeface="+mj-lt"/>
              </a:rPr>
              <a:t>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E206C0CB-1FE1-478D-8352-68AB4ECD5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BCB684-EE38-4F66-8CA1-6CE9D683C3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2392"/>
            <a:ext cx="9601200" cy="4114800"/>
          </a:xfrm>
          <a:prstGeom prst="rect">
            <a:avLst/>
          </a:prstGeom>
        </p:spPr>
      </p:pic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D010486-6A7F-4474-A8A1-E4C149B3F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100788-B2A9-4A30-8216-70318ED1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192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4: "A Jornada do Aprendizado: Introdução ao </a:t>
            </a:r>
            <a:r>
              <a:rPr lang="pt-BR" sz="1800" b="1" dirty="0" err="1"/>
              <a:t>Machine</a:t>
            </a:r>
            <a:r>
              <a:rPr lang="pt-BR" sz="1800" b="1" dirty="0"/>
              <a:t> Learning"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Preparar dados adequadamente é crucial. Isso inclui dividir os dados em conjuntos de treino e teste, normalizar valores e lidar com dados ausentes. Use funções como </a:t>
            </a:r>
            <a:r>
              <a:rPr lang="pt-BR" sz="2000" dirty="0" err="1"/>
              <a:t>train_test_split</a:t>
            </a:r>
            <a:r>
              <a:rPr lang="pt-BR" sz="2000" dirty="0"/>
              <a:t>() e </a:t>
            </a:r>
            <a:r>
              <a:rPr lang="pt-BR" sz="2000" dirty="0" err="1"/>
              <a:t>StandardScaler</a:t>
            </a:r>
            <a:r>
              <a:rPr lang="pt-BR" sz="2000" dirty="0"/>
              <a:t>() para preparar seus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4614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Preparando Dados para ML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1897A6A3-199D-4641-AB28-74A3F08E8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7D881C3-8991-46FD-81E7-F419B3040F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98449"/>
            <a:ext cx="9601200" cy="360045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09739F7-1C69-4507-AB6A-402ABFBFF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5A7563A-F7E9-4EBF-A583-32BF6F446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38662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4: "A Jornada do Aprendizado: Introdução ao </a:t>
            </a:r>
            <a:r>
              <a:rPr lang="pt-BR" sz="1800" b="1" dirty="0" err="1"/>
              <a:t>Machine</a:t>
            </a:r>
            <a:r>
              <a:rPr lang="pt-BR" sz="1800" b="1" dirty="0"/>
              <a:t> Learning"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Crie e avalie modelos de ML usando </a:t>
            </a:r>
            <a:r>
              <a:rPr lang="pt-BR" sz="2000" dirty="0" err="1"/>
              <a:t>Scikit-learn</a:t>
            </a:r>
            <a:r>
              <a:rPr lang="pt-BR" sz="2000" dirty="0"/>
              <a:t>. Comece com modelos simples, como regressão linear, e avalie a performance usando métricas como RMSE e R².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41792" y="1969543"/>
            <a:ext cx="49177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Criando e Avaliando Modelos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861E1A53-45B6-4914-87FD-37FBE25F3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5F8AEA2-BEF1-4846-BB7F-5798424643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4004" y="5464110"/>
            <a:ext cx="11189208" cy="4195953"/>
          </a:xfrm>
          <a:prstGeom prst="rect">
            <a:avLst/>
          </a:prstGeom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2F4E682-702D-418E-861A-C3DD04ED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9A42B238-1DA2-41EE-8BF3-FC6F6CBF5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0606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8" y="6430401"/>
            <a:ext cx="8281035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Aliados Poderosos: 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Bibliotecas Essenciais para Ciência de Dados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5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6D8A5B4-766B-4938-870D-CFE56C765CB3}"/>
              </a:ext>
            </a:extLst>
          </p:cNvPr>
          <p:cNvSpPr/>
          <p:nvPr/>
        </p:nvSpPr>
        <p:spPr>
          <a:xfrm>
            <a:off x="787395" y="8016240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710A910-1635-411F-8A68-5D158E8F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94E6A46-8932-406B-819E-52DBF2B8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7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341223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5: "Aliados Poderosos: Bibliotecas Essenciais para Ciência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NumPy</a:t>
            </a:r>
            <a:r>
              <a:rPr lang="pt-BR" sz="2000" dirty="0"/>
              <a:t> é a biblioteca principal para operações numéricas em Python. Facilita o trabalho com </a:t>
            </a:r>
            <a:r>
              <a:rPr lang="pt-BR" sz="2000" dirty="0" err="1"/>
              <a:t>arrays</a:t>
            </a:r>
            <a:r>
              <a:rPr lang="pt-BR" sz="2000" dirty="0"/>
              <a:t> multidimensionais e oferece funções matemáticas eficientes, essenciais para ciência de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759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NumPy</a:t>
            </a:r>
            <a:r>
              <a:rPr lang="pt-BR" sz="3200" b="1" dirty="0">
                <a:latin typeface="+mj-lt"/>
              </a:rPr>
              <a:t> para Operações Numéricas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39C1DBB0-C343-4FB6-904A-7D0025B77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2FCD555-BB01-4AE3-B564-E1C0052996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5157" y="5183279"/>
            <a:ext cx="13631507" cy="5111815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E91F313B-2380-48B0-ACD5-F4348EEE6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75FF751B-E4BF-462E-8672-3ED86E56B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12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8" y="6430401"/>
            <a:ext cx="8281035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Despertar do Herói: 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Introdução ao Python e Ciência de Dados</a:t>
            </a:r>
            <a:r>
              <a:rPr lang="pt-BR" sz="4800" dirty="0">
                <a:solidFill>
                  <a:schemeClr val="bg1"/>
                </a:solidFill>
                <a:latin typeface="Bahnschrift Light" panose="020B0502040204020203" pitchFamily="34" charset="0"/>
              </a:rPr>
              <a:t> 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7596000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1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0A4F903-3456-444A-A73D-6CFFF5E5501B}"/>
              </a:ext>
            </a:extLst>
          </p:cNvPr>
          <p:cNvSpPr/>
          <p:nvPr/>
        </p:nvSpPr>
        <p:spPr>
          <a:xfrm>
            <a:off x="787395" y="8016240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AA07E03F-C530-467B-930E-027BA06E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5A5E58FA-1FBA-402C-B7B3-0C9C09096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1280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121767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5: "Aliados Poderosos: Bibliotecas Essenciais para Ciência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SciPy</a:t>
            </a:r>
            <a:r>
              <a:rPr lang="pt-BR" sz="2000" dirty="0"/>
              <a:t> complementa </a:t>
            </a:r>
            <a:r>
              <a:rPr lang="pt-BR" sz="2000" dirty="0" err="1"/>
              <a:t>NumPy</a:t>
            </a:r>
            <a:r>
              <a:rPr lang="pt-BR" sz="2000" dirty="0"/>
              <a:t>, oferecendo ferramentas para otimização, integração, interpolação e outras operações científicas avançadas. É ideal para tarefas complexas de análise de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521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SciPy</a:t>
            </a:r>
            <a:r>
              <a:rPr lang="pt-BR" sz="3200" b="1" dirty="0">
                <a:latin typeface="+mj-lt"/>
              </a:rPr>
              <a:t> para Computação Científica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4580A31F-FFAA-4E66-A26B-FA12A6F20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890AC90-E2E2-4D4C-A424-298A28B1B3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3204" y="5043497"/>
            <a:ext cx="13627608" cy="511035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895607F-211D-43A6-A4B3-6FB044D12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A905015-50C4-4E23-B515-2750200BA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639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158343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5: "Aliados Poderosos: Bibliotecas Essenciais para Ciência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Scikit-learn</a:t>
            </a:r>
            <a:r>
              <a:rPr lang="pt-BR" sz="2000" dirty="0"/>
              <a:t> é a biblioteca mais usada para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r>
              <a:rPr lang="pt-BR" sz="2000" dirty="0"/>
              <a:t> em Python. Oferece implementações simples e eficientes de algoritmos de aprendizado supervisionado e não supervisionado, além de ferramentas para validação e seleção de modelos.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777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Scikit-learn</a:t>
            </a:r>
            <a:r>
              <a:rPr lang="pt-BR" sz="3200" b="1" dirty="0">
                <a:latin typeface="+mj-lt"/>
              </a:rPr>
              <a:t> para </a:t>
            </a:r>
            <a:r>
              <a:rPr lang="pt-BR" sz="3200" b="1" dirty="0" err="1">
                <a:latin typeface="+mj-lt"/>
              </a:rPr>
              <a:t>Machine</a:t>
            </a:r>
            <a:r>
              <a:rPr lang="pt-BR" sz="3200" b="1" dirty="0">
                <a:latin typeface="+mj-lt"/>
              </a:rPr>
              <a:t>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ABD7BE7A-FC48-438B-95CB-D06D963DC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8AC0BF-9AB5-4C80-9B1C-E9F896F16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4292" y="5545212"/>
            <a:ext cx="12749784" cy="4781169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6793B10-0171-494E-8CC4-FFBEF8692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B79BD359-2311-46D5-B74B-CF41EB638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2897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" y="6380695"/>
            <a:ext cx="9515552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 Fortaleza dos Dados: 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Limpeza e Preparação de Dados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6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6798E2C-680D-4E4C-84FE-D54FA2E7E09B}"/>
              </a:ext>
            </a:extLst>
          </p:cNvPr>
          <p:cNvSpPr/>
          <p:nvPr/>
        </p:nvSpPr>
        <p:spPr>
          <a:xfrm>
            <a:off x="914714" y="8966499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793CDE5-5B13-43CA-A19F-A18731076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A82E8F6-B988-4982-A586-DA9DD3DF9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02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6: "A Fortaleza dos Dados: Limpeza e Preparação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Dados ausentes podem distorcer análises e modelos. Identifique e trate esses valores usando métodos como remoção ou imputação, garantindo que seu conjunto de dados seja robusto e confiável.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771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Identificação e Tratamento de Dados Ausentes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CEAD60F4-FEEE-4F05-A59E-0E2AB91CE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95DAAF-707E-41C7-AF5F-963ECF97A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42260" y="4732601"/>
            <a:ext cx="15285720" cy="5732145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5B40156C-B0F8-4301-8CC7-7C25D194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B1EAA7C-7F39-40D5-8D8D-601E5A8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2573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6: "A Fortaleza dos Dados: Limpeza e Preparação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Normalizar e padronizar dados é essencial para modelos de </a:t>
            </a:r>
            <a:r>
              <a:rPr lang="pt-BR" sz="2000" dirty="0" err="1"/>
              <a:t>machine</a:t>
            </a:r>
            <a:r>
              <a:rPr lang="pt-BR" sz="2000" dirty="0"/>
              <a:t> </a:t>
            </a:r>
            <a:r>
              <a:rPr lang="pt-BR" sz="2000" dirty="0" err="1"/>
              <a:t>learning</a:t>
            </a:r>
            <a:r>
              <a:rPr lang="pt-BR" sz="2000" dirty="0"/>
              <a:t>, especialmente aqueles que são sensíveis à escala dos dados. Use </a:t>
            </a:r>
            <a:r>
              <a:rPr lang="pt-BR" sz="2000" dirty="0" err="1"/>
              <a:t>StandardScaler</a:t>
            </a:r>
            <a:r>
              <a:rPr lang="pt-BR" sz="2000" dirty="0"/>
              <a:t> ou </a:t>
            </a:r>
            <a:r>
              <a:rPr lang="pt-BR" sz="2000" dirty="0" err="1"/>
              <a:t>MinMaxScaler</a:t>
            </a:r>
            <a:r>
              <a:rPr lang="pt-BR" sz="2000" dirty="0"/>
              <a:t> do </a:t>
            </a:r>
            <a:r>
              <a:rPr lang="pt-BR" sz="2000" dirty="0" err="1"/>
              <a:t>Scikit-learn</a:t>
            </a:r>
            <a:r>
              <a:rPr lang="pt-BR" sz="2000" dirty="0"/>
              <a:t> para ajustar seus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6563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Normalização e Padronização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43E2CF36-EF2A-487E-8A5E-45B28EFEF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B182A1-6639-4590-BD77-98B936FFC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8388" y="5491553"/>
            <a:ext cx="11237976" cy="421424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F8D1E53-E35D-49CD-A1F0-00C2D6B44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CBE766B-34B6-420D-A764-3364F69B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919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6: "A Fortaleza dos Dados: Limpeza e Preparação de Dados"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 err="1"/>
              <a:t>Feature</a:t>
            </a:r>
            <a:r>
              <a:rPr lang="pt-BR" sz="2000" dirty="0"/>
              <a:t> </a:t>
            </a:r>
            <a:r>
              <a:rPr lang="pt-BR" sz="2000" dirty="0" err="1"/>
              <a:t>engineering</a:t>
            </a:r>
            <a:r>
              <a:rPr lang="pt-BR" sz="2000" dirty="0"/>
              <a:t> envolve criar novas variáveis a partir de dados existentes, aumentando a capacidade preditiva dos modelos. Técnicas como criação de variáveis </a:t>
            </a:r>
            <a:r>
              <a:rPr lang="pt-BR" sz="2000" dirty="0" err="1"/>
              <a:t>dummies</a:t>
            </a:r>
            <a:r>
              <a:rPr lang="pt-BR" sz="2000" dirty="0"/>
              <a:t>, interação de </a:t>
            </a:r>
            <a:r>
              <a:rPr lang="pt-BR" sz="2000" dirty="0" err="1"/>
              <a:t>features</a:t>
            </a:r>
            <a:r>
              <a:rPr lang="pt-BR" sz="2000" dirty="0"/>
              <a:t> e transformação de variáveis são </a:t>
            </a:r>
            <a:r>
              <a:rPr lang="pt-BR" sz="2000" dirty="0" err="1"/>
              <a:t>comuns.python</a:t>
            </a:r>
            <a:endParaRPr lang="pt-BR" sz="2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34257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Feature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Engineering</a:t>
            </a:r>
            <a:endParaRPr lang="pt-BR" sz="3200" b="1" dirty="0">
              <a:latin typeface="+mj-lt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4DF32B59-345E-4D6A-ACD2-33057636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12" y="10899449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29A8E60-ABA3-45A6-AEF7-40A33C813E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620" y="5744768"/>
            <a:ext cx="11140440" cy="4177665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8A86807-8462-4096-8D70-733D391C7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C36A7D21-2D20-4872-A5EC-54AFC8DF3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08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78" y="6430401"/>
            <a:ext cx="8281035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 Conquista da Inteligência: 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Modelos Avançados e </a:t>
            </a:r>
            <a:r>
              <a:rPr lang="pt-BR" sz="4800" b="1" dirty="0" err="1">
                <a:solidFill>
                  <a:schemeClr val="bg1"/>
                </a:solidFill>
                <a:latin typeface="Bahnschrift Light" panose="020B0502040204020203" pitchFamily="34" charset="0"/>
              </a:rPr>
              <a:t>Deploy</a:t>
            </a: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 de Projetos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7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8588C43-4EAC-4841-BE84-4965F7876E3A}"/>
              </a:ext>
            </a:extLst>
          </p:cNvPr>
          <p:cNvSpPr/>
          <p:nvPr/>
        </p:nvSpPr>
        <p:spPr>
          <a:xfrm>
            <a:off x="787395" y="8840992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B24D55A-2F52-4CFF-9310-473D41DF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B34BF58-7FC4-4FE0-8C8F-AAF70703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3296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633831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7: "A Conquista da Inteligência: Modelos Avançados e </a:t>
            </a:r>
            <a:r>
              <a:rPr lang="pt-BR" sz="1800" b="1" dirty="0" err="1"/>
              <a:t>Deploy</a:t>
            </a:r>
            <a:r>
              <a:rPr lang="pt-BR" sz="1800" b="1" dirty="0"/>
              <a:t> de Projetos"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Explore modelos avançados como </a:t>
            </a:r>
            <a:r>
              <a:rPr lang="pt-BR" sz="2000" dirty="0" err="1"/>
              <a:t>Random</a:t>
            </a:r>
            <a:r>
              <a:rPr lang="pt-BR" sz="2000" dirty="0"/>
              <a:t> Forest, </a:t>
            </a:r>
            <a:r>
              <a:rPr lang="pt-BR" sz="2000" dirty="0" err="1"/>
              <a:t>Gradient</a:t>
            </a:r>
            <a:r>
              <a:rPr lang="pt-BR" sz="2000" dirty="0"/>
              <a:t> </a:t>
            </a:r>
            <a:r>
              <a:rPr lang="pt-BR" sz="2000" dirty="0" err="1"/>
              <a:t>Boosting</a:t>
            </a:r>
            <a:r>
              <a:rPr lang="pt-BR" sz="2000" dirty="0"/>
              <a:t> e redes neurais. Esses modelos podem capturar padrões complexos em seus dados, aumentando a precisão das previsões.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6856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Modelos Avançados de </a:t>
            </a:r>
            <a:r>
              <a:rPr lang="pt-BR" sz="3200" b="1" dirty="0" err="1">
                <a:latin typeface="+mj-lt"/>
              </a:rPr>
              <a:t>Machine</a:t>
            </a:r>
            <a:r>
              <a:rPr lang="pt-BR" sz="3200" b="1" dirty="0">
                <a:latin typeface="+mj-lt"/>
              </a:rPr>
              <a:t> Learning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179AC083-DF81-491A-AAA9-CAB171E34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7FC4ADF-ED11-447D-BDBD-35BDC7592B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2631" y="5433129"/>
            <a:ext cx="12286461" cy="4607423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24C8A8F5-1021-44ED-B4F7-8E10A07B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6474C8D8-35B4-48AB-AC95-E6548572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20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652119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7: "A Conquista da Inteligência: Modelos Avançados e </a:t>
            </a:r>
            <a:r>
              <a:rPr lang="pt-BR" sz="1800" b="1" dirty="0" err="1"/>
              <a:t>Deploy</a:t>
            </a:r>
            <a:r>
              <a:rPr lang="pt-BR" sz="1800" b="1" dirty="0"/>
              <a:t> de Projetos"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Valide e otimize seus modelos para garantir a melhor performance. Use técnicas como validação cruzada, </a:t>
            </a:r>
            <a:r>
              <a:rPr lang="pt-BR" sz="2000" dirty="0" err="1"/>
              <a:t>GridSearchCV</a:t>
            </a:r>
            <a:r>
              <a:rPr lang="pt-BR" sz="2000" dirty="0"/>
              <a:t> e </a:t>
            </a:r>
            <a:r>
              <a:rPr lang="pt-BR" sz="2000" dirty="0" err="1"/>
              <a:t>RandomizedSearchCV</a:t>
            </a:r>
            <a:r>
              <a:rPr lang="pt-BR" sz="2000" dirty="0"/>
              <a:t> para ajustar </a:t>
            </a:r>
            <a:r>
              <a:rPr lang="pt-BR" sz="2000" dirty="0" err="1"/>
              <a:t>hiperparâmetros</a:t>
            </a:r>
            <a:r>
              <a:rPr lang="pt-BR" sz="2000" dirty="0"/>
              <a:t> e avaliar a robustez dos modelos.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9235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Validação e Otimização de Modelos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0D8582E3-BB3D-4DF1-A145-CFFBBDB68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E84C15-181C-4753-9BE7-258B017FC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4148" y="5354393"/>
            <a:ext cx="11969496" cy="4488561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78ED1CB-F4BF-481B-9461-23C20AFB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1DEA399A-45D4-44D1-AD9F-4E4C823C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1436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0" y="-1"/>
            <a:ext cx="7706983" cy="992508"/>
          </a:xfrm>
        </p:spPr>
        <p:txBody>
          <a:bodyPr>
            <a:noAutofit/>
          </a:bodyPr>
          <a:lstStyle/>
          <a:p>
            <a:r>
              <a:rPr lang="pt-BR" sz="1800" b="1" dirty="0"/>
              <a:t>Capítulo 7: "A Conquista da Inteligência: Modelos Avançados e </a:t>
            </a:r>
            <a:r>
              <a:rPr lang="pt-BR" sz="1800" b="1" dirty="0" err="1"/>
              <a:t>Deploy</a:t>
            </a:r>
            <a:r>
              <a:rPr lang="pt-BR" sz="1800" b="1" dirty="0"/>
              <a:t> de Projetos"</a:t>
            </a:r>
            <a:endParaRPr lang="pt-BR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Implantar modelos em produção é o passo final para tornar suas análises úteis em um ambiente real. Use ferramentas como </a:t>
            </a:r>
            <a:r>
              <a:rPr lang="pt-BR" sz="2000" dirty="0" err="1"/>
              <a:t>Flask</a:t>
            </a:r>
            <a:r>
              <a:rPr lang="pt-BR" sz="2000" dirty="0"/>
              <a:t> para criar APIs e Docker para </a:t>
            </a:r>
            <a:r>
              <a:rPr lang="pt-BR" sz="2000" dirty="0" err="1"/>
              <a:t>contêinerizar</a:t>
            </a:r>
            <a:r>
              <a:rPr lang="pt-BR" sz="2000" dirty="0"/>
              <a:t> suas aplicações, facilitando o </a:t>
            </a:r>
            <a:r>
              <a:rPr lang="pt-BR" sz="2000" dirty="0" err="1"/>
              <a:t>deploy</a:t>
            </a:r>
            <a:r>
              <a:rPr lang="pt-BR" sz="2000" dirty="0"/>
              <a:t> em servidores ou serviços de nuvem.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63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Deploy</a:t>
            </a:r>
            <a:r>
              <a:rPr lang="pt-BR" sz="3200" b="1" dirty="0">
                <a:latin typeface="+mj-lt"/>
              </a:rPr>
              <a:t> de Modelos em Produção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4" descr="Python Logo PNG">
            <a:extLst>
              <a:ext uri="{FF2B5EF4-FFF2-40B4-BE49-F238E27FC236}">
                <a16:creationId xmlns:a16="http://schemas.microsoft.com/office/drawing/2014/main" id="{168414F3-4E1D-4CD5-AC41-85F2A36C7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986E629-91C0-40F1-925A-95AC6B2E6F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5376277"/>
            <a:ext cx="9601200" cy="5486400"/>
          </a:xfrm>
          <a:prstGeom prst="rect">
            <a:avLst/>
          </a:prstGeom>
        </p:spPr>
      </p:pic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D99D68D-1848-44D3-9100-95D55A147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47108D8-CA6F-4D9C-8227-40CDC7A6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819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1: "Despertar do Herói: Introdução ao Python e Ciência de Dados"</a:t>
            </a:r>
            <a:br>
              <a:rPr lang="pt-BR" sz="1800" dirty="0"/>
            </a:br>
            <a:r>
              <a:rPr lang="pt-BR" sz="18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 fontScale="850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400" dirty="0"/>
              <a:t>Para começar sua jornada na ciência de dados, é essencial dominar a linguagem Python. Python é conhecida por sua simplicidade e eficiência, tornando-se uma escolha popular para cientistas de dados. Instale Python no seu sistema e familiarize-se com o ambiente de desenvolvimento </a:t>
            </a:r>
            <a:r>
              <a:rPr lang="pt-BR" sz="2400" dirty="0" err="1"/>
              <a:t>Jupyter</a:t>
            </a:r>
            <a:r>
              <a:rPr lang="pt-BR" sz="2400" dirty="0"/>
              <a:t> Notebook, uma ferramenta amplamente usada para análise de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3929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Iniciando com Python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94D7916-0F83-401B-BF72-389E45A74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66" y="5625539"/>
            <a:ext cx="8313125" cy="4987875"/>
          </a:xfrm>
          <a:prstGeom prst="rect">
            <a:avLst/>
          </a:prstGeom>
        </p:spPr>
      </p:pic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B51B4C09-16B6-4709-ADC9-E6D6CF785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E2FAA3AE-BA47-470D-B9CE-E4A4BD40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847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5092190"/>
            <a:ext cx="8281035" cy="1957787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AGRADECIMENTOS</a:t>
            </a:r>
            <a:endParaRPr lang="pt-BR" sz="4800" b="1" dirty="0">
              <a:solidFill>
                <a:schemeClr val="bg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D8588C43-4EAC-4841-BE84-4965F7876E3A}"/>
              </a:ext>
            </a:extLst>
          </p:cNvPr>
          <p:cNvSpPr/>
          <p:nvPr/>
        </p:nvSpPr>
        <p:spPr>
          <a:xfrm>
            <a:off x="914717" y="6689699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B24D55A-2F52-4CFF-9310-473D41DF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B34BF58-7FC4-4FE0-8C8F-AAF70703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301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83" y="452244"/>
            <a:ext cx="8281035" cy="992508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Bahnschrift" panose="020B0502040204020203" pitchFamily="34" charset="0"/>
              </a:rPr>
              <a:t>OBRIGADO POR LER ATÉ AQUI !</a:t>
            </a:r>
            <a:r>
              <a:rPr lang="pt-BR" sz="40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3" y="9372398"/>
            <a:ext cx="8281035" cy="6815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dirty="0">
                <a:hlinkClick r:id="rId3"/>
              </a:rPr>
              <a:t>link para o GitHub - Mateus</a:t>
            </a:r>
            <a:endParaRPr lang="pt-BR" sz="24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3" y="2559616"/>
            <a:ext cx="8281035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+mj-lt"/>
              </a:rPr>
              <a:t>Esse Ebook Foi gerado por IA e diagramado por humano.</a:t>
            </a:r>
          </a:p>
          <a:p>
            <a:pPr algn="ctr"/>
            <a:r>
              <a:rPr lang="pt-BR" sz="2800" dirty="0">
                <a:latin typeface="+mj-lt"/>
              </a:rPr>
              <a:t>O passo a passo se encontra em meu </a:t>
            </a:r>
            <a:r>
              <a:rPr lang="pt-BR" sz="2800" dirty="0" err="1">
                <a:latin typeface="+mj-lt"/>
              </a:rPr>
              <a:t>GItHub</a:t>
            </a:r>
            <a:endParaRPr lang="pt-BR" sz="2800" dirty="0">
              <a:latin typeface="+mj-lt"/>
            </a:endParaRPr>
          </a:p>
          <a:p>
            <a:pPr algn="ctr"/>
            <a:r>
              <a:rPr lang="pt-BR" sz="10000" dirty="0">
                <a:latin typeface="+mj-lt"/>
              </a:rPr>
              <a:t>.</a:t>
            </a:r>
          </a:p>
          <a:p>
            <a:pPr algn="ctr"/>
            <a:r>
              <a:rPr lang="pt-BR" sz="2800" dirty="0">
                <a:latin typeface="+mj-lt"/>
              </a:rPr>
              <a:t>Esse conteúdo foi gerado com fins didáticos de construção, não foi realizado com uma validação cuidadosa humana no conteúdo pode conter erros gerados por uma IA.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9D90FCC-FA95-4276-BE3F-7F531205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C2DEFA0-8232-4A72-8135-49E3EEE1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31</a:t>
            </a:fld>
            <a:endParaRPr lang="pt-BR"/>
          </a:p>
        </p:txBody>
      </p:sp>
      <p:pic>
        <p:nvPicPr>
          <p:cNvPr id="2050" name="Picture 2" descr="GitHub logo PNG">
            <a:extLst>
              <a:ext uri="{FF2B5EF4-FFF2-40B4-BE49-F238E27FC236}">
                <a16:creationId xmlns:a16="http://schemas.microsoft.com/office/drawing/2014/main" id="{669D0125-8F58-4E3F-B794-B8B85D3FD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39" y="8017293"/>
            <a:ext cx="1124921" cy="114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759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1: "Despertar do Herói: Introdução ao Python e Ciência de Dados"</a:t>
            </a:r>
            <a:br>
              <a:rPr lang="pt-BR" sz="1800" dirty="0"/>
            </a:br>
            <a:r>
              <a:rPr lang="pt-BR" sz="18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Entender os tipos de dados e estruturas básicas é crucial. Python oferece tipos como inteiros, </a:t>
            </a:r>
            <a:r>
              <a:rPr lang="pt-BR" sz="2000" dirty="0" err="1"/>
              <a:t>floats</a:t>
            </a:r>
            <a:r>
              <a:rPr lang="pt-BR" sz="2000" dirty="0"/>
              <a:t>, </a:t>
            </a:r>
            <a:r>
              <a:rPr lang="pt-BR" sz="2000" dirty="0" err="1"/>
              <a:t>strings</a:t>
            </a:r>
            <a:r>
              <a:rPr lang="pt-BR" sz="2000" dirty="0"/>
              <a:t> e estruturas como listas, </a:t>
            </a:r>
            <a:r>
              <a:rPr lang="pt-BR" sz="2000" dirty="0" err="1"/>
              <a:t>tuplas</a:t>
            </a:r>
            <a:r>
              <a:rPr lang="pt-BR" sz="2000" dirty="0"/>
              <a:t> e dicionários. Essas ferramentas permitem a manipulação eficiente de dados, sendo a base para operações mais complexas na ciência de dados.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6547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Explorando Tipos de Dados e Estruturas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B59FF3-CA58-46A1-A2C1-1E500CBD19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4804590"/>
            <a:ext cx="9601200" cy="576072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B86442-1F60-4459-9598-667DE94A7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A9EA056-67D1-4D78-BE83-77DC59FD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2555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982778" cy="992508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1: "Despertar do Herói: Introdução ao Python e Ciência de Dados"</a:t>
            </a:r>
            <a:br>
              <a:rPr lang="pt-BR" sz="1800" dirty="0"/>
            </a:br>
            <a:r>
              <a:rPr lang="pt-BR" sz="1800" dirty="0">
                <a:latin typeface="Impact" panose="020B0806030902050204" pitchFamily="34" charset="0"/>
              </a:rPr>
              <a:t>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Ciência de dados é o campo que transforma dados brutos em informações valiosas. Inclui coleta, limpeza, análise e visualização de dados. Com Python, você pode realizar todas essas etapas usando bibliotecas poderosas, como Pandas para manipulação de dados e </a:t>
            </a:r>
            <a:r>
              <a:rPr lang="pt-BR" sz="2000" dirty="0" err="1"/>
              <a:t>Matplotlib</a:t>
            </a:r>
            <a:r>
              <a:rPr lang="pt-BR" sz="2000" dirty="0"/>
              <a:t> para visualização.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1131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Introdução à Ciência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7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CE88EF6-F775-4453-9D08-E1E5EA1B18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5157017"/>
            <a:ext cx="9601200" cy="576072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E4EDCC7-3ECE-4779-A6D5-B275D546A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99C52A7-098F-4E5A-8B9B-5508C633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05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EB74F777-454B-463F-97CA-3D892ECE5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035" y="6524186"/>
            <a:ext cx="8941122" cy="4498848"/>
          </a:xfrm>
        </p:spPr>
        <p:txBody>
          <a:bodyPr>
            <a:noAutofit/>
          </a:bodyPr>
          <a:lstStyle/>
          <a:p>
            <a:pPr algn="ctr"/>
            <a: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  <a:t>A Espada dos Dados:</a:t>
            </a: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pt-BR" sz="72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r>
              <a:rPr lang="pt-BR" sz="4800" b="1" dirty="0">
                <a:solidFill>
                  <a:schemeClr val="bg1"/>
                </a:solidFill>
                <a:latin typeface="Bahnschrift Light" panose="020B0502040204020203" pitchFamily="34" charset="0"/>
              </a:rPr>
              <a:t>Manipulação de Dados com Pandas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C7BEB57-FA28-4CE9-954D-B1D71EE85917}"/>
              </a:ext>
            </a:extLst>
          </p:cNvPr>
          <p:cNvSpPr txBox="1">
            <a:spLocks/>
          </p:cNvSpPr>
          <p:nvPr/>
        </p:nvSpPr>
        <p:spPr>
          <a:xfrm>
            <a:off x="660079" y="1778567"/>
            <a:ext cx="8281035" cy="44988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9600" b="1" dirty="0">
                <a:ln w="3175">
                  <a:solidFill>
                    <a:schemeClr val="accent1"/>
                  </a:solidFill>
                </a:ln>
                <a:noFill/>
                <a:latin typeface="Bahnschrift" panose="020B0502040204020203" pitchFamily="34" charset="0"/>
              </a:rPr>
              <a:t>0</a:t>
            </a:r>
            <a:r>
              <a:rPr lang="pt-BR" sz="49600" b="1" dirty="0">
                <a:ln w="3175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noFill/>
                <a:latin typeface="Bahnschrift" panose="020B0502040204020203" pitchFamily="34" charset="0"/>
              </a:rPr>
              <a:t>2</a:t>
            </a:r>
            <a:endParaRPr lang="pt-BR" sz="6600" dirty="0">
              <a:ln w="3175">
                <a:solidFill>
                  <a:schemeClr val="accent4">
                    <a:lumMod val="60000"/>
                    <a:lumOff val="40000"/>
                  </a:schemeClr>
                </a:solidFill>
              </a:ln>
              <a:noFill/>
              <a:latin typeface="Bahnschrift" panose="020B0502040204020203" pitchFamily="34" charset="0"/>
            </a:endParaRPr>
          </a:p>
        </p:txBody>
      </p:sp>
      <p:pic>
        <p:nvPicPr>
          <p:cNvPr id="7" name="Picture 4" descr="Python Logo PNG">
            <a:extLst>
              <a:ext uri="{FF2B5EF4-FFF2-40B4-BE49-F238E27FC236}">
                <a16:creationId xmlns:a16="http://schemas.microsoft.com/office/drawing/2014/main" id="{4F71D2AA-1D1E-4219-AFFE-6E4FE2CB0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35" y="179111"/>
            <a:ext cx="907288" cy="90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07A40F0-DB09-4B44-A83D-92F435B2CAA5}"/>
              </a:ext>
            </a:extLst>
          </p:cNvPr>
          <p:cNvSpPr/>
          <p:nvPr/>
        </p:nvSpPr>
        <p:spPr>
          <a:xfrm>
            <a:off x="660079" y="8231393"/>
            <a:ext cx="8026400" cy="101600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0B11053-8C48-4BE4-8E57-3AD104D6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B147228-7578-4979-BA87-818A867B2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2773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D6826-9C18-414D-800A-22933E0AF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507617" cy="852950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2: "A Espada dos Dados: Manipulação de Dados com Pandas"</a:t>
            </a:r>
            <a:endParaRPr lang="pt-BR" sz="1800" dirty="0">
              <a:latin typeface="Impact" panose="020B080603090205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Pandas é a biblioteca principal para manipulação de dados em Python. Use </a:t>
            </a:r>
            <a:r>
              <a:rPr lang="pt-BR" sz="2000" dirty="0" err="1"/>
              <a:t>pd.read_csv</a:t>
            </a:r>
            <a:r>
              <a:rPr lang="pt-BR" sz="2000" dirty="0"/>
              <a:t>() para carregar conjuntos de dados e explore funções como </a:t>
            </a:r>
            <a:r>
              <a:rPr lang="pt-BR" sz="2000" dirty="0" err="1"/>
              <a:t>head</a:t>
            </a:r>
            <a:r>
              <a:rPr lang="pt-BR" sz="2000" dirty="0"/>
              <a:t>(), </a:t>
            </a:r>
            <a:r>
              <a:rPr lang="pt-BR" sz="2000" dirty="0" err="1"/>
              <a:t>info</a:t>
            </a:r>
            <a:r>
              <a:rPr lang="pt-BR" sz="2000" dirty="0"/>
              <a:t>() e </a:t>
            </a:r>
            <a:r>
              <a:rPr lang="pt-BR" sz="2000" dirty="0" err="1"/>
              <a:t>describe</a:t>
            </a:r>
            <a:r>
              <a:rPr lang="pt-BR" sz="2000" dirty="0"/>
              <a:t>() para inspecionar rapidamente seus dados e entender sua estrutura.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973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Carregando e Inspecionando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800" y="1092842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38BE926-44A4-4937-9062-0E5C58FE16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4718314"/>
            <a:ext cx="9601200" cy="5760720"/>
          </a:xfrm>
          <a:prstGeom prst="rect">
            <a:avLst/>
          </a:prstGeom>
        </p:spPr>
      </p:pic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D74B2D-3B95-46CD-884C-1BF1C4C7F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9832981-5A9F-4780-AB98-B6C5CBEDD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3720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7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Filtrar e selecionar dados específicos é fundamental. Use operações como </a:t>
            </a:r>
            <a:r>
              <a:rPr lang="pt-BR" sz="2000" dirty="0" err="1"/>
              <a:t>loc</a:t>
            </a:r>
            <a:r>
              <a:rPr lang="pt-BR" sz="2000" dirty="0"/>
              <a:t>[] e </a:t>
            </a:r>
            <a:r>
              <a:rPr lang="pt-BR" sz="2000" dirty="0" err="1"/>
              <a:t>iloc</a:t>
            </a:r>
            <a:r>
              <a:rPr lang="pt-BR" sz="2000" dirty="0"/>
              <a:t>[] para acessar linhas e colunas específicas, e métodos como query() para aplicar filtros baseados em condições.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5364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Filtrando e Selecionando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7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5186E840-D477-4039-934F-1391A5437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041" y="-1"/>
            <a:ext cx="6507617" cy="852950"/>
          </a:xfrm>
        </p:spPr>
        <p:txBody>
          <a:bodyPr>
            <a:noAutofit/>
          </a:bodyPr>
          <a:lstStyle/>
          <a:p>
            <a:pPr algn="ctr"/>
            <a:r>
              <a:rPr lang="pt-BR" sz="1800" b="1" dirty="0"/>
              <a:t>Capítulo 2: "A Espada dos Dados: Manipulação de Dados com Pandas"</a:t>
            </a:r>
            <a:endParaRPr lang="pt-BR" sz="1800" dirty="0">
              <a:latin typeface="Impact" panose="020B080603090205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6451221-152E-4028-9DAF-652D3F5C6F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20942"/>
            <a:ext cx="9601200" cy="5760720"/>
          </a:xfrm>
          <a:prstGeom prst="rect">
            <a:avLst/>
          </a:prstGeom>
        </p:spPr>
      </p:pic>
      <p:sp>
        <p:nvSpPr>
          <p:cNvPr id="16" name="Espaço Reservado para Rodapé 15">
            <a:extLst>
              <a:ext uri="{FF2B5EF4-FFF2-40B4-BE49-F238E27FC236}">
                <a16:creationId xmlns:a16="http://schemas.microsoft.com/office/drawing/2014/main" id="{4A178259-0D07-481E-B9C5-3E857466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7" name="Espaço Reservado para Número de Slide 16">
            <a:extLst>
              <a:ext uri="{FF2B5EF4-FFF2-40B4-BE49-F238E27FC236}">
                <a16:creationId xmlns:a16="http://schemas.microsoft.com/office/drawing/2014/main" id="{5BE723BF-62E4-41B8-B13C-9987AF7F5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9770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37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14E267-42A0-4531-AA76-BC15627C97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80" y="3324283"/>
            <a:ext cx="8281035" cy="2463418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sz="2000" dirty="0"/>
              <a:t>A transformação de dados inclui operações como agregar, mesclar e limpar. Use funções como </a:t>
            </a:r>
            <a:r>
              <a:rPr lang="pt-BR" sz="2000" dirty="0" err="1"/>
              <a:t>groupby</a:t>
            </a:r>
            <a:r>
              <a:rPr lang="pt-BR" sz="2000" dirty="0"/>
              <a:t>(), merge() e </a:t>
            </a:r>
            <a:r>
              <a:rPr lang="pt-BR" sz="2000" dirty="0" err="1"/>
              <a:t>dropna</a:t>
            </a:r>
            <a:r>
              <a:rPr lang="pt-BR" sz="2000" dirty="0"/>
              <a:t>() para modificar e preparar seus dados para análise detalhada.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5252C2-94D9-437C-91E1-B42AA69359DC}"/>
              </a:ext>
            </a:extLst>
          </p:cNvPr>
          <p:cNvSpPr txBox="1"/>
          <p:nvPr/>
        </p:nvSpPr>
        <p:spPr>
          <a:xfrm>
            <a:off x="660082" y="1883863"/>
            <a:ext cx="39298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Transformando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BFBA1A-33FD-41AA-A39F-B9651FA4AB9F}"/>
              </a:ext>
            </a:extLst>
          </p:cNvPr>
          <p:cNvSpPr/>
          <p:nvPr/>
        </p:nvSpPr>
        <p:spPr>
          <a:xfrm rot="5400000">
            <a:off x="-202303" y="546096"/>
            <a:ext cx="1234439" cy="142247"/>
          </a:xfrm>
          <a:prstGeom prst="rect">
            <a:avLst/>
          </a:prstGeom>
          <a:gradFill flip="none" rotWithShape="1">
            <a:gsLst>
              <a:gs pos="28000">
                <a:srgbClr val="0070C0"/>
              </a:gs>
              <a:gs pos="74000">
                <a:schemeClr val="accent4">
                  <a:lumMod val="40000"/>
                  <a:lumOff val="60000"/>
                </a:schemeClr>
              </a:gs>
              <a:gs pos="100000">
                <a:srgbClr val="CCCC00"/>
              </a:gs>
            </a:gsLst>
            <a:lin ang="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Python Logo PNG">
            <a:extLst>
              <a:ext uri="{FF2B5EF4-FFF2-40B4-BE49-F238E27FC236}">
                <a16:creationId xmlns:a16="http://schemas.microsoft.com/office/drawing/2014/main" id="{96489624-CCB9-45EE-86F7-BBB994894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97" y="10917737"/>
            <a:ext cx="947599" cy="944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97ED9D8-B799-4BAD-8B8D-6756B2696501}"/>
              </a:ext>
            </a:extLst>
          </p:cNvPr>
          <p:cNvSpPr txBox="1">
            <a:spLocks/>
          </p:cNvSpPr>
          <p:nvPr/>
        </p:nvSpPr>
        <p:spPr>
          <a:xfrm>
            <a:off x="486041" y="-1"/>
            <a:ext cx="6507617" cy="8529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60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2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1800" b="1"/>
              <a:t>Capítulo 2: "A Espada dos Dados: Manipulação de Dados com Pandas"</a:t>
            </a:r>
            <a:endParaRPr lang="pt-BR" sz="1800" dirty="0">
              <a:latin typeface="Impact" panose="020B080603090205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3ACE0AC-84BB-415E-BC52-13A920E5C6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89" y="5122627"/>
            <a:ext cx="8541075" cy="5124645"/>
          </a:xfrm>
          <a:prstGeom prst="rect">
            <a:avLst/>
          </a:prstGeo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AE3FDDB6-D5F1-413A-BB4A-7341C49B3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Domine a Ciência de Dados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3A03E877-BB9B-452B-B3B1-55D87F1E6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5FD548-019B-40A5-889E-2DD38E757BD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5157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</TotalTime>
  <Words>1519</Words>
  <Application>Microsoft Office PowerPoint</Application>
  <PresentationFormat>Papel A3 (297 x 420 mm)</PresentationFormat>
  <Paragraphs>146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8" baseType="lpstr">
      <vt:lpstr>Arial</vt:lpstr>
      <vt:lpstr>Bahnschrift</vt:lpstr>
      <vt:lpstr>Bahnschrift Light</vt:lpstr>
      <vt:lpstr>Calibri</vt:lpstr>
      <vt:lpstr>Calibri Light</vt:lpstr>
      <vt:lpstr>Impact</vt:lpstr>
      <vt:lpstr>Tema do Office</vt:lpstr>
      <vt:lpstr>Apresentação do PowerPoint</vt:lpstr>
      <vt:lpstr>Despertar do Herói:   Introdução ao Python e Ciência de Dados </vt:lpstr>
      <vt:lpstr>Capítulo 1: "Despertar do Herói: Introdução ao Python e Ciência de Dados"  </vt:lpstr>
      <vt:lpstr>Capítulo 1: "Despertar do Herói: Introdução ao Python e Ciência de Dados"  </vt:lpstr>
      <vt:lpstr>Capítulo 1: "Despertar do Herói: Introdução ao Python e Ciência de Dados"  </vt:lpstr>
      <vt:lpstr>A Espada dos Dados:  Manipulação de Dados com Pandas</vt:lpstr>
      <vt:lpstr>Capítulo 2: "A Espada dos Dados: Manipulação de Dados com Pandas"</vt:lpstr>
      <vt:lpstr>Capítulo 2: "A Espada dos Dados: Manipulação de Dados com Pandas"</vt:lpstr>
      <vt:lpstr>Apresentação do PowerPoint</vt:lpstr>
      <vt:lpstr>Escudo da Visualização:  Gráficos com Matplotlib e Seaborn</vt:lpstr>
      <vt:lpstr>Capítulo 3: "O Escudo da Visualização: Gráficos com Matplotlib e Seaborn"</vt:lpstr>
      <vt:lpstr>Apresentação do PowerPoint</vt:lpstr>
      <vt:lpstr>Capítulo 3: "O Escudo da Visualização: Gráficos com Matplotlib e Seaborn"</vt:lpstr>
      <vt:lpstr>A Jornada do aprendizado:   Introdução ao Machine Learning</vt:lpstr>
      <vt:lpstr>Capítulo 4: "A Jornada do Aprendizado: Introdução ao Machine Learning"</vt:lpstr>
      <vt:lpstr>Capítulo 4: "A Jornada do Aprendizado: Introdução ao Machine Learning"</vt:lpstr>
      <vt:lpstr>Capítulo 4: "A Jornada do Aprendizado: Introdução ao Machine Learning"</vt:lpstr>
      <vt:lpstr>Aliados Poderosos:   Bibliotecas Essenciais para Ciência de Dados</vt:lpstr>
      <vt:lpstr>Capítulo 5: "Aliados Poderosos: Bibliotecas Essenciais para Ciência de Dados"</vt:lpstr>
      <vt:lpstr>Capítulo 5: "Aliados Poderosos: Bibliotecas Essenciais para Ciência de Dados"</vt:lpstr>
      <vt:lpstr>Capítulo 5: "Aliados Poderosos: Bibliotecas Essenciais para Ciência de Dados"</vt:lpstr>
      <vt:lpstr>A Fortaleza dos Dados:   Limpeza e Preparação de Dados</vt:lpstr>
      <vt:lpstr>Capítulo 6: "A Fortaleza dos Dados: Limpeza e Preparação de Dados"</vt:lpstr>
      <vt:lpstr>Capítulo 6: "A Fortaleza dos Dados: Limpeza e Preparação de Dados"</vt:lpstr>
      <vt:lpstr>Capítulo 6: "A Fortaleza dos Dados: Limpeza e Preparação de Dados"</vt:lpstr>
      <vt:lpstr>A Conquista da Inteligência:   Modelos Avançados e Deploy de Projetos</vt:lpstr>
      <vt:lpstr>Capítulo 7: "A Conquista da Inteligência: Modelos Avançados e Deploy de Projetos"</vt:lpstr>
      <vt:lpstr>Capítulo 7: "A Conquista da Inteligência: Modelos Avançados e Deploy de Projetos"</vt:lpstr>
      <vt:lpstr>Capítulo 7: "A Conquista da Inteligência: Modelos Avançados e Deploy de Projetos"</vt:lpstr>
      <vt:lpstr>AGRADECIMENTOS</vt:lpstr>
      <vt:lpstr>OBRIGADO POR LER ATÉ AQUI 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de Castro</dc:creator>
  <cp:lastModifiedBy>Mateus de Castro</cp:lastModifiedBy>
  <cp:revision>24</cp:revision>
  <dcterms:created xsi:type="dcterms:W3CDTF">2024-07-13T18:33:22Z</dcterms:created>
  <dcterms:modified xsi:type="dcterms:W3CDTF">2024-07-13T22:48:52Z</dcterms:modified>
</cp:coreProperties>
</file>